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9" roundtripDataSignature="AMtx7mhzZ4cLuZpMrhVv9bkmHI178C9bH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Τίτλος και Περιεχόμενο" type="obj">
  <p:cSld name="OBJECT">
    <p:spTree>
      <p:nvGrpSpPr>
        <p:cNvPr id="11" name="Shape 11"/>
        <p:cNvGrpSpPr/>
        <p:nvPr/>
      </p:nvGrpSpPr>
      <p:grpSpPr>
        <a:xfrm>
          <a:off x="0" y="0"/>
          <a:ext cx="0" cy="0"/>
          <a:chOff x="0" y="0"/>
          <a:chExt cx="0" cy="0"/>
        </a:xfrm>
      </p:grpSpPr>
      <p:sp>
        <p:nvSpPr>
          <p:cNvPr id="12" name="Google Shape;12;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Τίτλος και Κατακόρυφο κείμενο" type="vertTx">
  <p:cSld name="VERTICAL_TEXT">
    <p:spTree>
      <p:nvGrpSpPr>
        <p:cNvPr id="68" name="Shape 68"/>
        <p:cNvGrpSpPr/>
        <p:nvPr/>
      </p:nvGrpSpPr>
      <p:grpSpPr>
        <a:xfrm>
          <a:off x="0" y="0"/>
          <a:ext cx="0" cy="0"/>
          <a:chOff x="0" y="0"/>
          <a:chExt cx="0" cy="0"/>
        </a:xfrm>
      </p:grpSpPr>
      <p:sp>
        <p:nvSpPr>
          <p:cNvPr id="69" name="Google Shape;69;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4"/>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ατακόρυφος τίτλος και Κείμενο" type="vertTitleAndTx">
  <p:cSld name="VERTICAL_TITLE_AND_VERTICAL_TEXT">
    <p:spTree>
      <p:nvGrpSpPr>
        <p:cNvPr id="74" name="Shape 74"/>
        <p:cNvGrpSpPr/>
        <p:nvPr/>
      </p:nvGrpSpPr>
      <p:grpSpPr>
        <a:xfrm>
          <a:off x="0" y="0"/>
          <a:ext cx="0" cy="0"/>
          <a:chOff x="0" y="0"/>
          <a:chExt cx="0" cy="0"/>
        </a:xfrm>
      </p:grpSpPr>
      <p:sp>
        <p:nvSpPr>
          <p:cNvPr id="75" name="Google Shape;75;p25"/>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5"/>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ενή" type="blank">
  <p:cSld name="BLANK">
    <p:spTree>
      <p:nvGrpSpPr>
        <p:cNvPr id="17" name="Shape 17"/>
        <p:cNvGrpSpPr/>
        <p:nvPr/>
      </p:nvGrpSpPr>
      <p:grpSpPr>
        <a:xfrm>
          <a:off x="0" y="0"/>
          <a:ext cx="0" cy="0"/>
          <a:chOff x="0" y="0"/>
          <a:chExt cx="0" cy="0"/>
        </a:xfrm>
      </p:grpSpPr>
      <p:sp>
        <p:nvSpPr>
          <p:cNvPr id="18" name="Google Shape;18;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Δύο περιεχόμενα" type="twoObj">
  <p:cSld name="TWO_OBJECTS">
    <p:spTree>
      <p:nvGrpSpPr>
        <p:cNvPr id="21" name="Shape 21"/>
        <p:cNvGrpSpPr/>
        <p:nvPr/>
      </p:nvGrpSpPr>
      <p:grpSpPr>
        <a:xfrm>
          <a:off x="0" y="0"/>
          <a:ext cx="0" cy="0"/>
          <a:chOff x="0" y="0"/>
          <a:chExt cx="0" cy="0"/>
        </a:xfrm>
      </p:grpSpPr>
      <p:sp>
        <p:nvSpPr>
          <p:cNvPr id="22" name="Google Shape;22;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4" name="Google Shape;24;p1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25" name="Google Shape;25;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Διαφάνεια τίτλου" type="title">
  <p:cSld name="TITLE">
    <p:spTree>
      <p:nvGrpSpPr>
        <p:cNvPr id="28" name="Shape 28"/>
        <p:cNvGrpSpPr/>
        <p:nvPr/>
      </p:nvGrpSpPr>
      <p:grpSpPr>
        <a:xfrm>
          <a:off x="0" y="0"/>
          <a:ext cx="0" cy="0"/>
          <a:chOff x="0" y="0"/>
          <a:chExt cx="0" cy="0"/>
        </a:xfrm>
      </p:grpSpPr>
      <p:sp>
        <p:nvSpPr>
          <p:cNvPr id="29" name="Google Shape;29;p1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31" name="Google Shape;31;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Κεφαλίδα ενότητας" type="secHead">
  <p:cSld name="SECTION_HEADER">
    <p:spTree>
      <p:nvGrpSpPr>
        <p:cNvPr id="34" name="Shape 34"/>
        <p:cNvGrpSpPr/>
        <p:nvPr/>
      </p:nvGrpSpPr>
      <p:grpSpPr>
        <a:xfrm>
          <a:off x="0" y="0"/>
          <a:ext cx="0" cy="0"/>
          <a:chOff x="0" y="0"/>
          <a:chExt cx="0" cy="0"/>
        </a:xfrm>
      </p:grpSpPr>
      <p:sp>
        <p:nvSpPr>
          <p:cNvPr id="35" name="Google Shape;35;p1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7" name="Google Shape;37;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Σύγκριση" type="twoTxTwoObj">
  <p:cSld name="TWO_OBJECTS_WITH_TEXT">
    <p:spTree>
      <p:nvGrpSpPr>
        <p:cNvPr id="40" name="Shape 40"/>
        <p:cNvGrpSpPr/>
        <p:nvPr/>
      </p:nvGrpSpPr>
      <p:grpSpPr>
        <a:xfrm>
          <a:off x="0" y="0"/>
          <a:ext cx="0" cy="0"/>
          <a:chOff x="0" y="0"/>
          <a:chExt cx="0" cy="0"/>
        </a:xfrm>
      </p:grpSpPr>
      <p:sp>
        <p:nvSpPr>
          <p:cNvPr id="41" name="Google Shape;41;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Μόνο τίτλος" type="titleOnly">
  <p:cSld name="TITLE_ONLY">
    <p:spTree>
      <p:nvGrpSpPr>
        <p:cNvPr id="49" name="Shape 49"/>
        <p:cNvGrpSpPr/>
        <p:nvPr/>
      </p:nvGrpSpPr>
      <p:grpSpPr>
        <a:xfrm>
          <a:off x="0" y="0"/>
          <a:ext cx="0" cy="0"/>
          <a:chOff x="0" y="0"/>
          <a:chExt cx="0" cy="0"/>
        </a:xfrm>
      </p:grpSpPr>
      <p:sp>
        <p:nvSpPr>
          <p:cNvPr id="50" name="Google Shape;50;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Περιεχόμενο με λεζάντα" type="objTx">
  <p:cSld name="OBJECT_WITH_CAPTION_TEXT">
    <p:spTree>
      <p:nvGrpSpPr>
        <p:cNvPr id="54" name="Shape 54"/>
        <p:cNvGrpSpPr/>
        <p:nvPr/>
      </p:nvGrpSpPr>
      <p:grpSpPr>
        <a:xfrm>
          <a:off x="0" y="0"/>
          <a:ext cx="0" cy="0"/>
          <a:chOff x="0" y="0"/>
          <a:chExt cx="0" cy="0"/>
        </a:xfrm>
      </p:grpSpPr>
      <p:sp>
        <p:nvSpPr>
          <p:cNvPr id="55" name="Google Shape;55;p2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Εικόνα με λεζάντα" type="picTx">
  <p:cSld name="PICTURE_WITH_CAPTION_TEXT">
    <p:spTree>
      <p:nvGrpSpPr>
        <p:cNvPr id="61" name="Shape 61"/>
        <p:cNvGrpSpPr/>
        <p:nvPr/>
      </p:nvGrpSpPr>
      <p:grpSpPr>
        <a:xfrm>
          <a:off x="0" y="0"/>
          <a:ext cx="0" cy="0"/>
          <a:chOff x="0" y="0"/>
          <a:chExt cx="0" cy="0"/>
        </a:xfrm>
      </p:grpSpPr>
      <p:sp>
        <p:nvSpPr>
          <p:cNvPr id="62" name="Google Shape;62;p2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3"/>
          <p:cNvSpPr/>
          <p:nvPr>
            <p:ph idx="2" type="pic"/>
          </p:nvPr>
        </p:nvSpPr>
        <p:spPr>
          <a:xfrm>
            <a:off x="1792288" y="612775"/>
            <a:ext cx="5486400" cy="4114800"/>
          </a:xfrm>
          <a:prstGeom prst="rect">
            <a:avLst/>
          </a:prstGeom>
          <a:noFill/>
          <a:ln>
            <a:noFill/>
          </a:ln>
        </p:spPr>
      </p:sp>
      <p:sp>
        <p:nvSpPr>
          <p:cNvPr id="64" name="Google Shape;64;p2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l-G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l-G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6.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Τι είναι το Scratch</a:t>
            </a:r>
            <a:br>
              <a:rPr lang="el-GR"/>
            </a:br>
            <a:endParaRPr/>
          </a:p>
        </p:txBody>
      </p:sp>
      <p:sp>
        <p:nvSpPr>
          <p:cNvPr id="85" name="Google Shape;85;p1"/>
          <p:cNvSpPr txBox="1"/>
          <p:nvPr>
            <p:ph idx="1" type="body"/>
          </p:nvPr>
        </p:nvSpPr>
        <p:spPr>
          <a:xfrm>
            <a:off x="467544" y="1340768"/>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el-GR"/>
              <a:t>Το </a:t>
            </a:r>
            <a:r>
              <a:rPr b="1" lang="el-GR"/>
              <a:t>Scratch</a:t>
            </a:r>
            <a:r>
              <a:rPr lang="el-GR"/>
              <a:t> είναι ένα εκπαιδευτικό περιβάλλον προγραμματισμού</a:t>
            </a:r>
            <a:endParaRPr/>
          </a:p>
          <a:p>
            <a:pPr indent="-342900" lvl="0" marL="342900" rtl="0" algn="l">
              <a:spcBef>
                <a:spcPts val="592"/>
              </a:spcBef>
              <a:spcAft>
                <a:spcPts val="0"/>
              </a:spcAft>
              <a:buClr>
                <a:schemeClr val="dk1"/>
              </a:buClr>
              <a:buSzPct val="100000"/>
              <a:buChar char="•"/>
            </a:pPr>
            <a:r>
              <a:rPr lang="el-GR"/>
              <a:t>Το Scratch διαθέτει </a:t>
            </a:r>
            <a:r>
              <a:rPr b="1" lang="el-GR"/>
              <a:t>γραφική γλώσσα προγραμματισμού</a:t>
            </a:r>
            <a:r>
              <a:rPr lang="el-GR"/>
              <a:t> </a:t>
            </a:r>
            <a:endParaRPr/>
          </a:p>
          <a:p>
            <a:pPr indent="-342900" lvl="0" marL="342900" rtl="0" algn="l">
              <a:spcBef>
                <a:spcPts val="592"/>
              </a:spcBef>
              <a:spcAft>
                <a:spcPts val="0"/>
              </a:spcAft>
              <a:buClr>
                <a:schemeClr val="dk1"/>
              </a:buClr>
              <a:buSzPct val="100000"/>
              <a:buChar char="•"/>
            </a:pPr>
            <a:r>
              <a:rPr lang="el-GR"/>
              <a:t>Η καινοτομία του Scratch έγκειται στο γεγονός ότι </a:t>
            </a:r>
            <a:r>
              <a:rPr b="1" lang="el-GR"/>
              <a:t>δε χρειάζεται</a:t>
            </a:r>
            <a:r>
              <a:rPr lang="el-GR"/>
              <a:t> να πληκτρολογήσει κανείς ούτε μια γραμμή </a:t>
            </a:r>
            <a:r>
              <a:rPr b="1" lang="el-GR"/>
              <a:t>κώδικα</a:t>
            </a:r>
            <a:r>
              <a:rPr lang="el-GR"/>
              <a:t> για να γράψει ένα πρόγραμμα. Ξεχάστε λοιπόν το συντακτικό, γιατί αυτή η γλώσσα δομείται όπως ένα παζλ ή όπως τα κομμάτια LEGO – είναι τόσο απλό.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Σενάρια ενεργειών - Scripts</a:t>
            </a:r>
            <a:br>
              <a:rPr lang="el-GR"/>
            </a:br>
            <a:endParaRPr/>
          </a:p>
        </p:txBody>
      </p:sp>
      <p:sp>
        <p:nvSpPr>
          <p:cNvPr id="141" name="Google Shape;141;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b="1" lang="el-GR"/>
              <a:t>Εντολές - οδηγίες</a:t>
            </a:r>
            <a:endParaRPr/>
          </a:p>
          <a:p>
            <a:pPr indent="0" lvl="0" marL="0" rtl="0" algn="l">
              <a:spcBef>
                <a:spcPts val="544"/>
              </a:spcBef>
              <a:spcAft>
                <a:spcPts val="0"/>
              </a:spcAft>
              <a:buClr>
                <a:schemeClr val="dk1"/>
              </a:buClr>
              <a:buSzPct val="100000"/>
              <a:buNone/>
            </a:pPr>
            <a:br>
              <a:rPr lang="el-GR"/>
            </a:br>
            <a:r>
              <a:rPr b="1" lang="el-GR"/>
              <a:t>Μπορείτε να δώσετε οδηγίες σε ένα αντικείμενο</a:t>
            </a:r>
            <a:r>
              <a:rPr lang="el-GR"/>
              <a:t> ώστε να κινηθεί, να παίξει μουσική ή να αλληλεπιδράσει με άλλα αντικείμενα. Οι οδηγίες αποτελούν τις </a:t>
            </a:r>
            <a:r>
              <a:rPr b="1" lang="el-GR"/>
              <a:t>εντολές</a:t>
            </a:r>
            <a:r>
              <a:rPr lang="el-GR"/>
              <a:t> του προγράμματος. Οι εντολές του προγράμματος δεν είναι κείμενο αλλά "οπτικοποιούνται" με </a:t>
            </a:r>
            <a:r>
              <a:rPr b="1" lang="el-GR"/>
              <a:t>τουβλάκια</a:t>
            </a:r>
            <a:r>
              <a:rPr lang="el-GR"/>
              <a:t>, τα οποία στοιβάζετε μεταξύ τους, δηλαδή σχηματίζετε </a:t>
            </a:r>
            <a:r>
              <a:rPr b="1" lang="el-GR"/>
              <a:t>σενάρια ενεργειών - scripts</a:t>
            </a:r>
            <a:r>
              <a:rPr lang="el-GR"/>
              <a:t>. Τα σενάρια καθορίζουν την συμπεριφορά των αντικειμένων.</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sp>
        <p:nvSpPr>
          <p:cNvPr id="147" name="Google Shape;147;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Για να προγραμματίσετε ένα αντικείμενο, φροντίστε πρώτα να το έχετε επιλέξει. Έπειτα </a:t>
            </a:r>
            <a:r>
              <a:rPr b="1" lang="el-GR"/>
              <a:t>σύρετε τουβλάκια (εντολές) από τις παλέτες εντολών στο χώρο ενεργειών</a:t>
            </a:r>
            <a:r>
              <a:rPr lang="el-GR"/>
              <a:t>. Για να «τρέξετε» ένα τουβλάκι κάνετε κλικ πάνω του.</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2"/>
          <p:cNvSpPr txBox="1"/>
          <p:nvPr>
            <p:ph idx="1" type="body"/>
          </p:nvPr>
        </p:nvSpPr>
        <p:spPr>
          <a:xfrm>
            <a:off x="179512" y="548680"/>
            <a:ext cx="4038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l-GR"/>
              <a:t>Όταν σύρετε ένα τουβλάκι μέσα στο χώρο ενεργειών, μια γκρι περιοχή υποδεικνύει πού μπορείτε να αφήσετε το τουβλάκι και να δημιουργήσετε μια σωστή ένωση με άλλο τουβλάκι. Μπορείτε να εισάγετε τουβλάκια στο μέσον της στήλης ή στο τέλος.</a:t>
            </a:r>
            <a:endParaRPr/>
          </a:p>
          <a:p>
            <a:pPr indent="-178435" lvl="0" marL="342900" rtl="0" algn="l">
              <a:spcBef>
                <a:spcPts val="518"/>
              </a:spcBef>
              <a:spcAft>
                <a:spcPts val="0"/>
              </a:spcAft>
              <a:buClr>
                <a:schemeClr val="dk1"/>
              </a:buClr>
              <a:buSzPct val="100000"/>
              <a:buNone/>
            </a:pPr>
            <a:r>
              <a:t/>
            </a:r>
            <a:endParaRPr/>
          </a:p>
        </p:txBody>
      </p:sp>
      <p:sp>
        <p:nvSpPr>
          <p:cNvPr id="153" name="Google Shape;153;p12"/>
          <p:cNvSpPr txBox="1"/>
          <p:nvPr>
            <p:ph idx="2" type="body"/>
          </p:nvPr>
        </p:nvSpPr>
        <p:spPr>
          <a:xfrm>
            <a:off x="4427984" y="260648"/>
            <a:ext cx="4038600" cy="5616624"/>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el-GR"/>
              <a:t>Κάποια τουβλάκια έχουν άσπρα κουτάκια που μπορούν να διαμορφωθούν (</a:t>
            </a:r>
            <a:r>
              <a:rPr b="1" lang="el-GR"/>
              <a:t>παράμετροι - ορίσματα</a:t>
            </a:r>
            <a:r>
              <a:rPr lang="el-GR"/>
              <a:t>) όπως φαίνεται: </a:t>
            </a:r>
            <a:endParaRPr/>
          </a:p>
          <a:p>
            <a:pPr indent="-178435" lvl="0" marL="342900" rtl="0" algn="l">
              <a:spcBef>
                <a:spcPts val="518"/>
              </a:spcBef>
              <a:spcAft>
                <a:spcPts val="0"/>
              </a:spcAft>
              <a:buClr>
                <a:schemeClr val="dk1"/>
              </a:buClr>
              <a:buSzPct val="100000"/>
              <a:buNone/>
            </a:pPr>
            <a:r>
              <a:t/>
            </a:r>
            <a:endParaRPr/>
          </a:p>
          <a:p>
            <a:pPr indent="-178435" lvl="0" marL="342900" rtl="0" algn="l">
              <a:spcBef>
                <a:spcPts val="518"/>
              </a:spcBef>
              <a:spcAft>
                <a:spcPts val="0"/>
              </a:spcAft>
              <a:buClr>
                <a:schemeClr val="dk1"/>
              </a:buClr>
              <a:buSzPct val="100000"/>
              <a:buNone/>
            </a:pPr>
            <a:r>
              <a:t/>
            </a:r>
            <a:endParaRPr/>
          </a:p>
          <a:p>
            <a:pPr indent="-342900" lvl="0" marL="342900" rtl="0" algn="l">
              <a:spcBef>
                <a:spcPts val="518"/>
              </a:spcBef>
              <a:spcAft>
                <a:spcPts val="0"/>
              </a:spcAft>
              <a:buClr>
                <a:schemeClr val="dk1"/>
              </a:buClr>
              <a:buSzPct val="100000"/>
              <a:buChar char="•"/>
            </a:pPr>
            <a:r>
              <a:rPr lang="el-GR"/>
              <a:t>Για να αλλάξετε την τιμή, κάντε κλικ μέσα στην άσπρη περιοχή, ώστε να διαμορφώσετε το νούμερο ή το κείμενο. Μπορείτε επίσης να τοποθετήσετε μία εντολή "μέσα" σε μια άλλη.</a:t>
            </a:r>
            <a:endParaRPr/>
          </a:p>
          <a:p>
            <a:pPr indent="-178435" lvl="0" marL="342900" rtl="0" algn="l">
              <a:spcBef>
                <a:spcPts val="518"/>
              </a:spcBef>
              <a:spcAft>
                <a:spcPts val="0"/>
              </a:spcAft>
              <a:buClr>
                <a:schemeClr val="dk1"/>
              </a:buClr>
              <a:buSzPct val="100000"/>
              <a:buNone/>
            </a:pPr>
            <a:r>
              <a:t/>
            </a:r>
            <a:endParaRPr/>
          </a:p>
        </p:txBody>
      </p:sp>
      <p:pic>
        <p:nvPicPr>
          <p:cNvPr id="154" name="Google Shape;154;p12"/>
          <p:cNvPicPr preferRelativeResize="0"/>
          <p:nvPr/>
        </p:nvPicPr>
        <p:blipFill rotWithShape="1">
          <a:blip r:embed="rId3">
            <a:alphaModFix/>
          </a:blip>
          <a:srcRect b="0" l="0" r="0" t="0"/>
          <a:stretch/>
        </p:blipFill>
        <p:spPr>
          <a:xfrm>
            <a:off x="1835696" y="4581128"/>
            <a:ext cx="1563975" cy="1152128"/>
          </a:xfrm>
          <a:prstGeom prst="rect">
            <a:avLst/>
          </a:prstGeom>
          <a:noFill/>
          <a:ln>
            <a:noFill/>
          </a:ln>
        </p:spPr>
      </p:pic>
      <p:pic>
        <p:nvPicPr>
          <p:cNvPr id="155" name="Google Shape;155;p12"/>
          <p:cNvPicPr preferRelativeResize="0"/>
          <p:nvPr/>
        </p:nvPicPr>
        <p:blipFill rotWithShape="1">
          <a:blip r:embed="rId4">
            <a:alphaModFix/>
          </a:blip>
          <a:srcRect b="0" l="0" r="0" t="0"/>
          <a:stretch/>
        </p:blipFill>
        <p:spPr>
          <a:xfrm>
            <a:off x="7092280" y="1988840"/>
            <a:ext cx="1718192" cy="100811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3"/>
          <p:cNvSpPr txBox="1"/>
          <p:nvPr>
            <p:ph idx="1" type="body"/>
          </p:nvPr>
        </p:nvSpPr>
        <p:spPr>
          <a:xfrm>
            <a:off x="405948" y="836712"/>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Κάποια κουτάκια έχουν λίστα επιλογής τιμών όπως</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l-GR"/>
              <a:t>Απλά κάνετε κλικ στο        για να δείτε τις επιλογές και μετά ξανακάνετε κλικ για να επιλέξετε.</a:t>
            </a:r>
            <a:endParaRPr/>
          </a:p>
          <a:p>
            <a:pPr indent="-139700" lvl="0" marL="342900" rtl="0" algn="l">
              <a:spcBef>
                <a:spcPts val="640"/>
              </a:spcBef>
              <a:spcAft>
                <a:spcPts val="0"/>
              </a:spcAft>
              <a:buClr>
                <a:schemeClr val="dk1"/>
              </a:buClr>
              <a:buSzPts val="3200"/>
              <a:buNone/>
            </a:pPr>
            <a:r>
              <a:t/>
            </a:r>
            <a:endParaRPr/>
          </a:p>
        </p:txBody>
      </p:sp>
      <p:pic>
        <p:nvPicPr>
          <p:cNvPr id="161" name="Google Shape;161;p13"/>
          <p:cNvPicPr preferRelativeResize="0"/>
          <p:nvPr/>
        </p:nvPicPr>
        <p:blipFill rotWithShape="1">
          <a:blip r:embed="rId3">
            <a:alphaModFix/>
          </a:blip>
          <a:srcRect b="0" l="0" r="0" t="0"/>
          <a:stretch/>
        </p:blipFill>
        <p:spPr>
          <a:xfrm>
            <a:off x="2123728" y="2132856"/>
            <a:ext cx="2613660" cy="1546860"/>
          </a:xfrm>
          <a:prstGeom prst="rect">
            <a:avLst/>
          </a:prstGeom>
          <a:noFill/>
          <a:ln>
            <a:noFill/>
          </a:ln>
        </p:spPr>
      </p:pic>
      <p:pic>
        <p:nvPicPr>
          <p:cNvPr id="162" name="Google Shape;162;p13"/>
          <p:cNvPicPr preferRelativeResize="0"/>
          <p:nvPr/>
        </p:nvPicPr>
        <p:blipFill rotWithShape="1">
          <a:blip r:embed="rId4">
            <a:alphaModFix/>
          </a:blip>
          <a:srcRect b="0" l="0" r="0" t="0"/>
          <a:stretch/>
        </p:blipFill>
        <p:spPr>
          <a:xfrm>
            <a:off x="4520748" y="4473350"/>
            <a:ext cx="433280" cy="437004"/>
          </a:xfrm>
          <a:prstGeom prst="rect">
            <a:avLst/>
          </a:prstGeom>
          <a:solidFill>
            <a:srgbClr val="ECECEC"/>
          </a:solidFill>
          <a:ln cap="sq" cmpd="sng" w="88900">
            <a:solidFill>
              <a:srgbClr val="FFFFFF"/>
            </a:solidFill>
            <a:prstDash val="solid"/>
            <a:miter lim="800000"/>
            <a:headEnd len="sm" w="sm" type="none"/>
            <a:tailEnd len="sm" w="sm" type="none"/>
          </a:ln>
          <a:effectLst>
            <a:outerShdw blurRad="55000" rotWithShape="0" algn="tl" dir="5400000" dist="1800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idx="1" type="body"/>
          </p:nvPr>
        </p:nvSpPr>
        <p:spPr>
          <a:xfrm>
            <a:off x="323528" y="332656"/>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Όταν φτιάχνετε ένα πρόγραμμα σε Scratch, να σκέφτεστε ότι δημιουργείτε ένα διαδραστικό θεατρικό έργο στο οποίο οι </a:t>
            </a:r>
            <a:r>
              <a:rPr b="1" lang="el-GR"/>
              <a:t>ηθοποιοί </a:t>
            </a:r>
            <a:r>
              <a:rPr lang="el-GR"/>
              <a:t>(θα τους λέμε αντικείμενα) συμπεριφέρονται με βάση κάποιο </a:t>
            </a:r>
            <a:r>
              <a:rPr b="1" lang="el-GR"/>
              <a:t>σενάριο </a:t>
            </a:r>
            <a:r>
              <a:rPr lang="el-GR"/>
              <a:t>που έχετε εσείς δημιουργήσει και ταυτόχρονα αλληλεπιδρούν μεταξύ τους αλλά και με τους θεατές.</a:t>
            </a:r>
            <a:endParaRPr/>
          </a:p>
          <a:p>
            <a:pPr indent="-139700" lvl="0" marL="342900" rtl="0" algn="l">
              <a:spcBef>
                <a:spcPts val="640"/>
              </a:spcBef>
              <a:spcAft>
                <a:spcPts val="0"/>
              </a:spcAft>
              <a:buClr>
                <a:schemeClr val="dk1"/>
              </a:buClr>
              <a:buSzPts val="3200"/>
              <a:buNone/>
            </a:pPr>
            <a:r>
              <a:t/>
            </a:r>
            <a:endParaRPr/>
          </a:p>
        </p:txBody>
      </p:sp>
      <p:pic>
        <p:nvPicPr>
          <p:cNvPr id="91" name="Google Shape;91;p2"/>
          <p:cNvPicPr preferRelativeResize="0"/>
          <p:nvPr/>
        </p:nvPicPr>
        <p:blipFill rotWithShape="1">
          <a:blip r:embed="rId3">
            <a:alphaModFix/>
          </a:blip>
          <a:srcRect b="0" l="0" r="0" t="0"/>
          <a:stretch/>
        </p:blipFill>
        <p:spPr>
          <a:xfrm>
            <a:off x="2627775" y="4002175"/>
            <a:ext cx="3828000" cy="1742150"/>
          </a:xfrm>
          <a:prstGeom prst="rect">
            <a:avLst/>
          </a:prstGeom>
          <a:solidFill>
            <a:srgbClr val="ECECEC"/>
          </a:solidFill>
          <a:ln cap="rnd" cmpd="sng" w="190500">
            <a:solidFill>
              <a:srgbClr val="FFFFFF"/>
            </a:solidFill>
            <a:prstDash val="solid"/>
            <a:round/>
            <a:headEnd len="sm" w="sm" type="none"/>
            <a:tailEnd len="sm" w="sm" type="none"/>
          </a:ln>
          <a:effectLst>
            <a:outerShdw blurRad="50000" rotWithShape="0" algn="tl">
              <a:srgbClr val="000000">
                <a:alpha val="40784"/>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p:nvPr/>
        </p:nvSpPr>
        <p:spPr>
          <a:xfrm>
            <a:off x="2411760" y="188640"/>
            <a:ext cx="373416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l-GR" sz="1800" u="none" cap="none" strike="noStrike">
                <a:solidFill>
                  <a:schemeClr val="dk1"/>
                </a:solidFill>
                <a:latin typeface="Calibri"/>
                <a:ea typeface="Calibri"/>
                <a:cs typeface="Calibri"/>
                <a:sym typeface="Calibri"/>
              </a:rPr>
              <a:t>Το περιβάλλον εργασίας του Scratch </a:t>
            </a:r>
            <a:endParaRPr sz="1800">
              <a:solidFill>
                <a:schemeClr val="dk1"/>
              </a:solidFill>
              <a:latin typeface="Calibri"/>
              <a:ea typeface="Calibri"/>
              <a:cs typeface="Calibri"/>
              <a:sym typeface="Calibri"/>
            </a:endParaRPr>
          </a:p>
        </p:txBody>
      </p:sp>
      <p:pic>
        <p:nvPicPr>
          <p:cNvPr id="97" name="Google Shape;97;p3"/>
          <p:cNvPicPr preferRelativeResize="0"/>
          <p:nvPr/>
        </p:nvPicPr>
        <p:blipFill rotWithShape="1">
          <a:blip r:embed="rId3">
            <a:alphaModFix/>
          </a:blip>
          <a:srcRect b="0" l="0" r="0" t="0"/>
          <a:stretch/>
        </p:blipFill>
        <p:spPr>
          <a:xfrm>
            <a:off x="251520" y="460927"/>
            <a:ext cx="8784976" cy="4582578"/>
          </a:xfrm>
          <a:prstGeom prst="rect">
            <a:avLst/>
          </a:prstGeom>
          <a:noFill/>
          <a:ln>
            <a:noFill/>
          </a:ln>
        </p:spPr>
      </p:pic>
      <p:sp>
        <p:nvSpPr>
          <p:cNvPr id="98" name="Google Shape;98;p3"/>
          <p:cNvSpPr/>
          <p:nvPr/>
        </p:nvSpPr>
        <p:spPr>
          <a:xfrm>
            <a:off x="251520" y="5229200"/>
            <a:ext cx="4572000" cy="1200329"/>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Calibri"/>
              <a:buAutoNum type="arabicPeriod"/>
            </a:pPr>
            <a:r>
              <a:rPr lang="el-GR" sz="1800">
                <a:solidFill>
                  <a:schemeClr val="dk1"/>
                </a:solidFill>
                <a:latin typeface="Calibri"/>
                <a:ea typeface="Calibri"/>
                <a:cs typeface="Calibri"/>
                <a:sym typeface="Calibri"/>
              </a:rPr>
              <a:t>Η γραμμή μενού</a:t>
            </a:r>
            <a:endParaRPr/>
          </a:p>
          <a:p>
            <a:pPr indent="-342900" lvl="0" marL="342900" marR="0" rtl="0" algn="l">
              <a:spcBef>
                <a:spcPts val="0"/>
              </a:spcBef>
              <a:spcAft>
                <a:spcPts val="0"/>
              </a:spcAft>
              <a:buClr>
                <a:schemeClr val="dk1"/>
              </a:buClr>
              <a:buSzPts val="1800"/>
              <a:buFont typeface="Calibri"/>
              <a:buAutoNum type="arabicPeriod"/>
            </a:pPr>
            <a:r>
              <a:rPr lang="el-GR" sz="1800">
                <a:solidFill>
                  <a:schemeClr val="dk1"/>
                </a:solidFill>
                <a:latin typeface="Calibri"/>
                <a:ea typeface="Calibri"/>
                <a:cs typeface="Calibri"/>
                <a:sym typeface="Calibri"/>
              </a:rPr>
              <a:t>Η σκηνή</a:t>
            </a:r>
            <a:endParaRPr/>
          </a:p>
          <a:p>
            <a:pPr indent="-342900" lvl="0" marL="342900" marR="0" rtl="0" algn="l">
              <a:spcBef>
                <a:spcPts val="0"/>
              </a:spcBef>
              <a:spcAft>
                <a:spcPts val="0"/>
              </a:spcAft>
              <a:buClr>
                <a:schemeClr val="dk1"/>
              </a:buClr>
              <a:buSzPts val="1800"/>
              <a:buFont typeface="Calibri"/>
              <a:buAutoNum type="arabicPeriod"/>
            </a:pPr>
            <a:r>
              <a:rPr lang="el-GR" sz="1800">
                <a:solidFill>
                  <a:schemeClr val="dk1"/>
                </a:solidFill>
                <a:latin typeface="Calibri"/>
                <a:ea typeface="Calibri"/>
                <a:cs typeface="Calibri"/>
                <a:sym typeface="Calibri"/>
              </a:rPr>
              <a:t>Η λίστα αντικειμένων</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9" name="Google Shape;99;p3"/>
          <p:cNvSpPr/>
          <p:nvPr/>
        </p:nvSpPr>
        <p:spPr>
          <a:xfrm>
            <a:off x="4464496" y="5229200"/>
            <a:ext cx="4572000" cy="92333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1800"/>
              <a:buFont typeface="Calibri"/>
              <a:buAutoNum type="arabicPeriod" startAt="4"/>
            </a:pPr>
            <a:r>
              <a:rPr lang="el-GR" sz="1800">
                <a:solidFill>
                  <a:schemeClr val="dk1"/>
                </a:solidFill>
                <a:latin typeface="Calibri"/>
                <a:ea typeface="Calibri"/>
                <a:cs typeface="Calibri"/>
                <a:sym typeface="Calibri"/>
              </a:rPr>
              <a:t>Οι καρτέλες</a:t>
            </a:r>
            <a:endParaRPr/>
          </a:p>
          <a:p>
            <a:pPr indent="-342900" lvl="0" marL="342900" marR="0" rtl="0" algn="l">
              <a:spcBef>
                <a:spcPts val="0"/>
              </a:spcBef>
              <a:spcAft>
                <a:spcPts val="0"/>
              </a:spcAft>
              <a:buClr>
                <a:schemeClr val="dk1"/>
              </a:buClr>
              <a:buSzPts val="1800"/>
              <a:buFont typeface="Calibri"/>
              <a:buAutoNum type="arabicPeriod" startAt="4"/>
            </a:pPr>
            <a:r>
              <a:rPr lang="el-GR" sz="1800">
                <a:solidFill>
                  <a:schemeClr val="dk1"/>
                </a:solidFill>
                <a:latin typeface="Calibri"/>
                <a:ea typeface="Calibri"/>
                <a:cs typeface="Calibri"/>
                <a:sym typeface="Calibri"/>
              </a:rPr>
              <a:t>Οι παλέτες εντολών</a:t>
            </a:r>
            <a:endParaRPr/>
          </a:p>
          <a:p>
            <a:pPr indent="-342900" lvl="0" marL="342900" marR="0" rtl="0" algn="l">
              <a:spcBef>
                <a:spcPts val="0"/>
              </a:spcBef>
              <a:spcAft>
                <a:spcPts val="0"/>
              </a:spcAft>
              <a:buClr>
                <a:schemeClr val="dk1"/>
              </a:buClr>
              <a:buSzPts val="1800"/>
              <a:buFont typeface="Calibri"/>
              <a:buAutoNum type="arabicPeriod" startAt="4"/>
            </a:pPr>
            <a:r>
              <a:rPr lang="el-GR" sz="1800">
                <a:solidFill>
                  <a:schemeClr val="dk1"/>
                </a:solidFill>
                <a:latin typeface="Calibri"/>
                <a:ea typeface="Calibri"/>
                <a:cs typeface="Calibri"/>
                <a:sym typeface="Calibri"/>
              </a:rPr>
              <a:t>Η περιοχή σεναρίων</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1. Η γραμμή μενού </a:t>
            </a:r>
            <a:r>
              <a:rPr lang="el-GR"/>
              <a:t>περιλαμβάνει:</a:t>
            </a:r>
            <a:br>
              <a:rPr lang="el-GR"/>
            </a:br>
            <a:endParaRPr/>
          </a:p>
        </p:txBody>
      </p:sp>
      <p:sp>
        <p:nvSpPr>
          <p:cNvPr id="105" name="Google Shape;105;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el-GR"/>
              <a:t>Το </a:t>
            </a:r>
            <a:r>
              <a:rPr b="1" lang="el-GR"/>
              <a:t>εικονίδιο γλώσσας</a:t>
            </a:r>
            <a:r>
              <a:rPr lang="el-GR"/>
              <a:t> (το πρώτο από αριστερά, η "υδρόγειος σφαίρα") για να αλλάζετε τη γλώσσα της επιφάνειας εργασίας του Scratch. Αν δεν είστε στα Ελληνικά, τα επιλέγετε.</a:t>
            </a:r>
            <a:endParaRPr/>
          </a:p>
          <a:p>
            <a:pPr indent="-342900" lvl="0" marL="342900" rtl="0" algn="l">
              <a:spcBef>
                <a:spcPts val="448"/>
              </a:spcBef>
              <a:spcAft>
                <a:spcPts val="0"/>
              </a:spcAft>
              <a:buClr>
                <a:schemeClr val="dk1"/>
              </a:buClr>
              <a:buSzPct val="100000"/>
              <a:buChar char="•"/>
            </a:pPr>
            <a:r>
              <a:rPr lang="el-GR"/>
              <a:t>Από το μενού </a:t>
            </a:r>
            <a:r>
              <a:rPr b="1" lang="el-GR"/>
              <a:t>Αρχείο</a:t>
            </a:r>
            <a:r>
              <a:rPr lang="el-GR"/>
              <a:t> μπορείτε να δημιουργήσετε ένα νέο έργο, να το αποθηκεύσετε στον υπολογιστή σας, να ανεβάσετε ένα έργο που έχετε αποθηκευμένο στον υπολογιστή σας.</a:t>
            </a:r>
            <a:endParaRPr/>
          </a:p>
          <a:p>
            <a:pPr indent="-342900" lvl="0" marL="342900" rtl="0" algn="l">
              <a:spcBef>
                <a:spcPts val="448"/>
              </a:spcBef>
              <a:spcAft>
                <a:spcPts val="0"/>
              </a:spcAft>
              <a:buClr>
                <a:schemeClr val="dk1"/>
              </a:buClr>
              <a:buSzPct val="100000"/>
              <a:buChar char="•"/>
            </a:pPr>
            <a:r>
              <a:rPr lang="el-GR"/>
              <a:t>Από το μενού </a:t>
            </a:r>
            <a:r>
              <a:rPr b="1" lang="el-GR"/>
              <a:t>Επεξεργασία</a:t>
            </a:r>
            <a:r>
              <a:rPr lang="el-GR"/>
              <a:t> μπορείτε να καθορίσετε την ταχύτητα εκτέλεσης του σεναρίου σας.</a:t>
            </a:r>
            <a:endParaRPr/>
          </a:p>
          <a:p>
            <a:pPr indent="-342900" lvl="0" marL="342900" rtl="0" algn="l">
              <a:spcBef>
                <a:spcPts val="448"/>
              </a:spcBef>
              <a:spcAft>
                <a:spcPts val="0"/>
              </a:spcAft>
              <a:buClr>
                <a:schemeClr val="dk1"/>
              </a:buClr>
              <a:buSzPct val="100000"/>
              <a:buChar char="•"/>
            </a:pPr>
            <a:r>
              <a:rPr lang="el-GR"/>
              <a:t>Η εντολή </a:t>
            </a:r>
            <a:r>
              <a:rPr b="1" lang="el-GR"/>
              <a:t>Εκπαιδευτικό υλικό</a:t>
            </a:r>
            <a:r>
              <a:rPr lang="el-GR"/>
              <a:t> εμφανίζει έναν οδηγό χρήσης του Scratch κατηγοριοποιημένο.</a:t>
            </a:r>
            <a:endParaRPr/>
          </a:p>
          <a:p>
            <a:pPr indent="-342900" lvl="0" marL="342900" rtl="0" algn="l">
              <a:spcBef>
                <a:spcPts val="448"/>
              </a:spcBef>
              <a:spcAft>
                <a:spcPts val="0"/>
              </a:spcAft>
              <a:buClr>
                <a:schemeClr val="dk1"/>
              </a:buClr>
              <a:buSzPct val="100000"/>
              <a:buChar char="•"/>
            </a:pPr>
            <a:r>
              <a:rPr lang="el-GR"/>
              <a:t>Στο πλαίσιο κειμένου </a:t>
            </a:r>
            <a:r>
              <a:rPr b="1" lang="el-GR"/>
              <a:t>Έργο Scratch</a:t>
            </a:r>
            <a:r>
              <a:rPr lang="el-GR"/>
              <a:t> καταγράφουμε το όνομα του έργου μας.</a:t>
            </a:r>
            <a:endParaRPr/>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2. Η σκηνή</a:t>
            </a:r>
            <a:br>
              <a:rPr lang="el-GR"/>
            </a:br>
            <a:endParaRPr/>
          </a:p>
        </p:txBody>
      </p:sp>
      <p:sp>
        <p:nvSpPr>
          <p:cNvPr id="111" name="Google Shape;111;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Η σκηνή στο Scratch μοιάζει με τη </a:t>
            </a:r>
            <a:r>
              <a:rPr lang="el-GR" u="sng"/>
              <a:t>σκηνή ενός θεάτρου</a:t>
            </a:r>
            <a:r>
              <a:rPr lang="el-GR"/>
              <a:t>. Εδώ εμφανίζονται τα </a:t>
            </a:r>
            <a:r>
              <a:rPr lang="el-GR" u="sng"/>
              <a:t>αντικείμενα </a:t>
            </a:r>
            <a:r>
              <a:rPr lang="el-GR"/>
              <a:t>(</a:t>
            </a:r>
            <a:r>
              <a:rPr lang="el-GR">
                <a:solidFill>
                  <a:srgbClr val="FF0000"/>
                </a:solidFill>
              </a:rPr>
              <a:t>σαν να είναι ηθοποιοί σε ένα έργο</a:t>
            </a:r>
            <a:r>
              <a:rPr lang="el-GR"/>
              <a:t>) τα οποία ακολουθούν το </a:t>
            </a:r>
            <a:r>
              <a:rPr b="1" lang="el-GR"/>
              <a:t>σενάριο </a:t>
            </a:r>
            <a:r>
              <a:rPr lang="el-GR"/>
              <a:t>(τις εντολές) που τους έχουμε δώσει και αλληλεπιδρούν μεταξύ τους ή με τον χρήστη</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3. Η λίστα αντικειμένων</a:t>
            </a:r>
            <a:br>
              <a:rPr lang="el-GR"/>
            </a:br>
            <a:endParaRPr/>
          </a:p>
        </p:txBody>
      </p:sp>
      <p:sp>
        <p:nvSpPr>
          <p:cNvPr id="117" name="Google Shape;117;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just">
              <a:spcBef>
                <a:spcPts val="0"/>
              </a:spcBef>
              <a:spcAft>
                <a:spcPts val="0"/>
              </a:spcAft>
              <a:buClr>
                <a:schemeClr val="dk1"/>
              </a:buClr>
              <a:buSzPts val="3200"/>
              <a:buChar char="•"/>
            </a:pPr>
            <a:r>
              <a:rPr lang="el-GR"/>
              <a:t>Στο τμήμα αυτό παρουσιάζεται μια λίστα με όλα τα αντικείμενα που περιλαμβάνει το έργο. Τα κουμπάκια  πάνω δεξιά χρησιμοποιούνται για την εισαγωγή νέου αντικειμένου στο έργο. Επιλέγοντας ένα αντικείμενο από την λίστα και κάνοντας κλικ πάνω του μπορείτε να μετονομάσετε το αντικείμενο και να δείτε πληροφορίες γι’ αυτό.</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el-GR"/>
              <a:t> </a:t>
            </a:r>
            <a:r>
              <a:rPr b="1" lang="el-GR"/>
              <a:t>4. Οι καρτέλες</a:t>
            </a:r>
            <a:br>
              <a:rPr lang="el-GR"/>
            </a:br>
            <a:endParaRPr/>
          </a:p>
        </p:txBody>
      </p:sp>
      <p:sp>
        <p:nvSpPr>
          <p:cNvPr id="123" name="Google Shape;123;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Υπάρχουν 3 καρτέλες: </a:t>
            </a:r>
            <a:endParaRPr/>
          </a:p>
          <a:p>
            <a:pPr indent="-285750" lvl="1" marL="742950" rtl="0" algn="l">
              <a:spcBef>
                <a:spcPts val="560"/>
              </a:spcBef>
              <a:spcAft>
                <a:spcPts val="0"/>
              </a:spcAft>
              <a:buClr>
                <a:schemeClr val="dk1"/>
              </a:buClr>
              <a:buSzPts val="2800"/>
              <a:buChar char="–"/>
            </a:pPr>
            <a:r>
              <a:rPr lang="el-GR"/>
              <a:t>η καρτέλα </a:t>
            </a:r>
            <a:r>
              <a:rPr b="1" lang="el-GR"/>
              <a:t>Κώδικας</a:t>
            </a:r>
            <a:r>
              <a:rPr lang="el-GR"/>
              <a:t>,</a:t>
            </a:r>
            <a:endParaRPr/>
          </a:p>
          <a:p>
            <a:pPr indent="-285750" lvl="1" marL="742950" rtl="0" algn="l">
              <a:spcBef>
                <a:spcPts val="560"/>
              </a:spcBef>
              <a:spcAft>
                <a:spcPts val="0"/>
              </a:spcAft>
              <a:buClr>
                <a:schemeClr val="dk1"/>
              </a:buClr>
              <a:buSzPts val="2800"/>
              <a:buChar char="–"/>
            </a:pPr>
            <a:r>
              <a:rPr lang="el-GR"/>
              <a:t> η καρτέλα </a:t>
            </a:r>
            <a:r>
              <a:rPr b="1" lang="el-GR"/>
              <a:t>Ενδυμασίες </a:t>
            </a:r>
            <a:r>
              <a:rPr lang="el-GR"/>
              <a:t>και </a:t>
            </a:r>
            <a:endParaRPr/>
          </a:p>
          <a:p>
            <a:pPr indent="-285750" lvl="1" marL="742950" rtl="0" algn="l">
              <a:spcBef>
                <a:spcPts val="560"/>
              </a:spcBef>
              <a:spcAft>
                <a:spcPts val="0"/>
              </a:spcAft>
              <a:buClr>
                <a:schemeClr val="dk1"/>
              </a:buClr>
              <a:buSzPts val="2800"/>
              <a:buChar char="–"/>
            </a:pPr>
            <a:r>
              <a:rPr lang="el-GR"/>
              <a:t>η καρτέλα </a:t>
            </a:r>
            <a:r>
              <a:rPr b="1" lang="el-GR"/>
              <a:t>Ήχοι</a:t>
            </a:r>
            <a:r>
              <a:rPr lang="el-GR"/>
              <a:t>. </a:t>
            </a:r>
            <a:endParaRPr/>
          </a:p>
          <a:p>
            <a:pPr indent="0" lvl="1" marL="457200" rtl="0" algn="just">
              <a:spcBef>
                <a:spcPts val="560"/>
              </a:spcBef>
              <a:spcAft>
                <a:spcPts val="0"/>
              </a:spcAft>
              <a:buClr>
                <a:schemeClr val="dk1"/>
              </a:buClr>
              <a:buSzPts val="2800"/>
              <a:buNone/>
            </a:pPr>
            <a:r>
              <a:rPr lang="el-GR"/>
              <a:t>Όταν ανοίγετε το Scratch είναι επιλεγμένη η καρτέλα Κώδικας και, όπως φαίνεται στην εικόνα, περιλαμβάνει 2 περιοχές: την παλέτα εντολών και την περιοχή σεναρίων.</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5. Η παλέτα εντολών</a:t>
            </a:r>
            <a:br>
              <a:rPr lang="el-GR"/>
            </a:br>
            <a:endParaRPr/>
          </a:p>
        </p:txBody>
      </p:sp>
      <p:sp>
        <p:nvSpPr>
          <p:cNvPr id="129" name="Google Shape;129;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el-GR"/>
              <a:t>Για να δώσετε </a:t>
            </a:r>
            <a:r>
              <a:rPr b="1" lang="el-GR"/>
              <a:t>ζωή</a:t>
            </a:r>
            <a:r>
              <a:rPr lang="el-GR"/>
              <a:t> στα αντικείμενα πρέπει να υλοποιήσετε ένα ή περισσότερα σενάρια για κάθε ένα αντικείμενο. Βασικό δομικό στοιχείο ενός σεναρίου είναι η </a:t>
            </a:r>
            <a:r>
              <a:rPr b="1" lang="el-GR"/>
              <a:t>εντολή</a:t>
            </a:r>
            <a:r>
              <a:rPr lang="el-GR"/>
              <a:t>.</a:t>
            </a:r>
            <a:endParaRPr/>
          </a:p>
          <a:p>
            <a:pPr indent="-342900" lvl="0" marL="342900" rtl="0" algn="l">
              <a:spcBef>
                <a:spcPts val="592"/>
              </a:spcBef>
              <a:spcAft>
                <a:spcPts val="0"/>
              </a:spcAft>
              <a:buClr>
                <a:schemeClr val="dk1"/>
              </a:buClr>
              <a:buSzPct val="100000"/>
              <a:buChar char="•"/>
            </a:pPr>
            <a:r>
              <a:rPr lang="el-GR"/>
              <a:t>Για να εισάγουμε εντολές πρέπει να χρησιμοποιήσουμε την παλέτα εντολών (κίνηση, όψεις, ήχοι,..) που μας παρέχει το Scratch. Πατώντας σε κάθε κατηγορία, εμφανίζονται δίπλα οι αντίστοιχες διαθέσιμες εντολές.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l-GR"/>
              <a:t>6. Η περιοχή σεναρίων</a:t>
            </a:r>
            <a:br>
              <a:rPr lang="el-GR"/>
            </a:br>
            <a:endParaRPr/>
          </a:p>
        </p:txBody>
      </p:sp>
      <p:sp>
        <p:nvSpPr>
          <p:cNvPr id="135" name="Google Shape;135;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el-GR"/>
              <a:t>Σε αυτή την περιοχή σχηματίζουμε ένα ή περισσότερα σενάρια για κάθε αντικείμενο που θέλουμε να ενεργεί μέσα στην σκηνή: Σέρνουμε τις απαραίτητες εντολές μέσα στο χώρο των σεναρίων, τις ενώνουμε και σχηματίζουμε σενάρια.</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Θέμα του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2024-01-30T15:21:56Z</dcterms:created>
  <dc:creator>John Vlissaris</dc:creator>
</cp:coreProperties>
</file>